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CB667-7F27-4FB2-A08D-7F1FA79CCCF3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DE5B-9C7C-45B1-BB56-00F5153B8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3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DE5B-9C7C-45B1-BB56-00F5153B85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9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DE5B-9C7C-45B1-BB56-00F5153B85D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0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96346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37254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5788" y="160338"/>
            <a:ext cx="2208212" cy="5935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563" y="160338"/>
            <a:ext cx="6473825" cy="5935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65452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3569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4578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20850"/>
            <a:ext cx="3810000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0850"/>
            <a:ext cx="3810000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7469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1195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2894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37348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7346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77662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482725"/>
          </a:xfrm>
          <a:prstGeom prst="rect">
            <a:avLst/>
          </a:prstGeom>
          <a:solidFill>
            <a:srgbClr val="028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9563" y="160338"/>
            <a:ext cx="8834437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20850"/>
            <a:ext cx="7772400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8047038" y="6059488"/>
          <a:ext cx="1096962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14" imgW="2095793" imgH="1523810" progId="">
                  <p:embed/>
                </p:oleObj>
              </mc:Choice>
              <mc:Fallback>
                <p:oleObj r:id="rId14" imgW="2095793" imgH="152381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7038" y="6059488"/>
                        <a:ext cx="1096962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 dir="in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chemeClr val="accent6"/>
                </a:solidFill>
              </a:rPr>
              <a:t>Industrial Committee – </a:t>
            </a:r>
            <a:r>
              <a:rPr lang="en-GB" sz="3200" dirty="0" err="1" smtClean="0">
                <a:solidFill>
                  <a:schemeClr val="accent6"/>
                </a:solidFill>
              </a:rPr>
              <a:t>Workstream</a:t>
            </a:r>
            <a:r>
              <a:rPr lang="en-GB" sz="3200" dirty="0" smtClean="0">
                <a:solidFill>
                  <a:schemeClr val="accent6"/>
                </a:solidFill>
              </a:rPr>
              <a:t> </a:t>
            </a:r>
            <a:r>
              <a:rPr lang="en-GB" sz="3200" dirty="0">
                <a:solidFill>
                  <a:schemeClr val="accent6"/>
                </a:solidFill>
              </a:rPr>
              <a:t>D </a:t>
            </a:r>
            <a:r>
              <a:rPr lang="en-GB" sz="3200" dirty="0" smtClean="0">
                <a:solidFill>
                  <a:schemeClr val="accent6"/>
                </a:solidFill>
              </a:rPr>
              <a:t/>
            </a:r>
            <a:br>
              <a:rPr lang="en-GB" sz="3200" dirty="0" smtClean="0">
                <a:solidFill>
                  <a:schemeClr val="accent6"/>
                </a:solidFill>
              </a:rPr>
            </a:br>
            <a:r>
              <a:rPr lang="en-GB" sz="3200" dirty="0" smtClean="0">
                <a:solidFill>
                  <a:schemeClr val="accent6"/>
                </a:solidFill>
              </a:rPr>
              <a:t/>
            </a:r>
            <a:br>
              <a:rPr lang="en-GB" sz="3200" dirty="0" smtClean="0">
                <a:solidFill>
                  <a:schemeClr val="accent6"/>
                </a:solidFill>
              </a:rPr>
            </a:br>
            <a:r>
              <a:rPr lang="en-GB" sz="2800" dirty="0" smtClean="0">
                <a:solidFill>
                  <a:schemeClr val="accent6"/>
                </a:solidFill>
              </a:rPr>
              <a:t>Enhancing </a:t>
            </a:r>
            <a:r>
              <a:rPr lang="en-GB" sz="2800" dirty="0">
                <a:solidFill>
                  <a:schemeClr val="accent6"/>
                </a:solidFill>
              </a:rPr>
              <a:t>industry participation in IFAC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GB" sz="2800" dirty="0" smtClean="0"/>
              <a:t>First Report, prepared for </a:t>
            </a:r>
            <a:r>
              <a:rPr lang="en-GB" sz="2800" dirty="0" smtClean="0"/>
              <a:t>meetings </a:t>
            </a:r>
            <a:r>
              <a:rPr lang="en-GB" sz="2800" dirty="0" smtClean="0"/>
              <a:t>held in early </a:t>
            </a:r>
            <a:r>
              <a:rPr lang="en-GB" sz="2800" dirty="0" smtClean="0"/>
              <a:t>Dec 2015</a:t>
            </a:r>
          </a:p>
          <a:p>
            <a:r>
              <a:rPr lang="en-GB" sz="2800" dirty="0" smtClean="0"/>
              <a:t>Roger Goodall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5938548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Workstream</a:t>
            </a:r>
            <a:r>
              <a:rPr lang="en-GB" dirty="0" smtClean="0"/>
              <a:t>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Recommend changes to conferences, journals, and committees that are likely to increase industry participation and make IFAC more relevant to industry.  Other mechanisms could also be looked at (e.g., start a webinar series?).  </a:t>
            </a:r>
          </a:p>
          <a:p>
            <a:r>
              <a:rPr lang="en-GB" sz="2400" dirty="0"/>
              <a:t>Note: recommendations should be informed by outputs from the other </a:t>
            </a:r>
            <a:r>
              <a:rPr lang="en-GB" sz="2400" dirty="0" err="1"/>
              <a:t>workstreams</a:t>
            </a:r>
            <a:r>
              <a:rPr lang="en-GB" sz="2400" dirty="0"/>
              <a:t>:- </a:t>
            </a:r>
          </a:p>
          <a:p>
            <a:pPr lvl="1"/>
            <a:r>
              <a:rPr lang="en-GB" sz="2000" dirty="0"/>
              <a:t>A: Benchmarking industry participation</a:t>
            </a:r>
          </a:p>
          <a:p>
            <a:pPr lvl="1"/>
            <a:r>
              <a:rPr lang="en-GB" sz="2000" dirty="0"/>
              <a:t>B: Industry engagement models in different geographies and sectors</a:t>
            </a:r>
          </a:p>
          <a:p>
            <a:pPr lvl="1"/>
            <a:r>
              <a:rPr lang="en-GB" sz="2000" dirty="0"/>
              <a:t>C: “Voice of industry”).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9034068"/>
      </p:ext>
    </p:extLst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75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Q1: What is your view about the most appropriate type of event for industry people to attend? </a:t>
            </a:r>
            <a:r>
              <a:rPr lang="en-GB" sz="1600" dirty="0" smtClean="0"/>
              <a:t>Comments </a:t>
            </a:r>
            <a:r>
              <a:rPr lang="en-GB" sz="1600" dirty="0"/>
              <a:t>on the appropriateness of </a:t>
            </a:r>
            <a:r>
              <a:rPr lang="en-GB" sz="1600" dirty="0" smtClean="0"/>
              <a:t>the types </a:t>
            </a:r>
            <a:r>
              <a:rPr lang="en-GB" sz="1600" dirty="0"/>
              <a:t>of event that IFAC currently organises</a:t>
            </a:r>
            <a:r>
              <a:rPr lang="en-GB" sz="1600" dirty="0" smtClean="0"/>
              <a:t> are useful</a:t>
            </a:r>
            <a:r>
              <a:rPr lang="en-GB" sz="1600" dirty="0"/>
              <a:t>, but please add other types of event if you wish</a:t>
            </a:r>
            <a:r>
              <a:rPr lang="en-GB" sz="1600" dirty="0" smtClean="0"/>
              <a:t>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Q2: Does your industry/government body support publishing in journals, via conferences, or both? In the latter case is the </a:t>
            </a:r>
            <a:r>
              <a:rPr lang="en-GB" sz="1600" dirty="0" err="1"/>
              <a:t>PapersOnLine</a:t>
            </a:r>
            <a:r>
              <a:rPr lang="en-GB" sz="1600" dirty="0"/>
              <a:t> system considered useful for dissemination</a:t>
            </a:r>
            <a:r>
              <a:rPr lang="en-GB" sz="1600" dirty="0" smtClean="0"/>
              <a:t>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Q3: Is </a:t>
            </a:r>
            <a:r>
              <a:rPr lang="en-GB" sz="1600" dirty="0"/>
              <a:t>there anything that can be done to provide enhanced industry interest in the IFAC </a:t>
            </a:r>
            <a:r>
              <a:rPr lang="en-GB" sz="1600" dirty="0" smtClean="0"/>
              <a:t>journals, </a:t>
            </a:r>
            <a:r>
              <a:rPr lang="en-GB" sz="1600" dirty="0"/>
              <a:t>e.g. new titles, methods of working, </a:t>
            </a:r>
            <a:r>
              <a:rPr lang="en-GB" sz="1600" dirty="0" err="1"/>
              <a:t>etc</a:t>
            </a:r>
            <a:r>
              <a:rPr lang="en-GB" sz="1600" dirty="0" smtClean="0"/>
              <a:t>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Q4: What other mechanisms may create enhanced industrial engagement with </a:t>
            </a:r>
            <a:r>
              <a:rPr lang="en-GB" sz="1600" dirty="0" smtClean="0"/>
              <a:t>IFAC?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Responses received from 8 industry and 6 academic members</a:t>
            </a:r>
          </a:p>
          <a:p>
            <a:r>
              <a:rPr lang="en-GB" sz="1600" dirty="0" smtClean="0"/>
              <a:t>Excellent comments amounting to 10 pages of small text</a:t>
            </a:r>
          </a:p>
          <a:p>
            <a:r>
              <a:rPr lang="en-GB" sz="1600" dirty="0" smtClean="0"/>
              <a:t>Difficult to summarise but some key points  extracted for each question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4861190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 Key </a:t>
            </a:r>
            <a:r>
              <a:rPr lang="en-GB" dirty="0"/>
              <a:t>points</a:t>
            </a:r>
            <a:br>
              <a:rPr lang="en-GB" dirty="0"/>
            </a:br>
            <a:r>
              <a:rPr lang="en-GB" sz="1800" dirty="0" smtClean="0"/>
              <a:t>“What </a:t>
            </a:r>
            <a:r>
              <a:rPr lang="en-GB" sz="1800" dirty="0"/>
              <a:t>is your view about the most appropriate type of event for industry people to attend</a:t>
            </a:r>
            <a:r>
              <a:rPr lang="en-GB" sz="1800" dirty="0" smtClean="0"/>
              <a:t>?”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250"/>
            <a:ext cx="7772400" cy="4375150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Avoid </a:t>
            </a:r>
            <a:r>
              <a:rPr lang="en-GB" sz="1800" dirty="0"/>
              <a:t>thinking of industry as a coherent </a:t>
            </a:r>
            <a:r>
              <a:rPr lang="en-GB" sz="1800" dirty="0" smtClean="0"/>
              <a:t>group</a:t>
            </a:r>
            <a:r>
              <a:rPr lang="en-GB" sz="1800" dirty="0"/>
              <a:t>; </a:t>
            </a:r>
            <a:r>
              <a:rPr lang="en-GB" sz="1800" dirty="0" smtClean="0"/>
              <a:t>even internally often </a:t>
            </a:r>
            <a:r>
              <a:rPr lang="en-GB" sz="1800" dirty="0"/>
              <a:t>a significant disconnect </a:t>
            </a:r>
            <a:r>
              <a:rPr lang="en-GB" sz="1800" dirty="0" smtClean="0"/>
              <a:t>between </a:t>
            </a:r>
            <a:r>
              <a:rPr lang="en-GB" sz="1800" dirty="0"/>
              <a:t>production teams and </a:t>
            </a:r>
            <a:r>
              <a:rPr lang="en-GB" sz="1800" dirty="0" smtClean="0"/>
              <a:t>internal </a:t>
            </a:r>
            <a:r>
              <a:rPr lang="en-GB" sz="1800" dirty="0"/>
              <a:t>"research" groups</a:t>
            </a:r>
            <a:endParaRPr lang="en-GB" sz="1800" dirty="0" smtClean="0"/>
          </a:p>
          <a:p>
            <a:pPr marL="1314450" lvl="2" indent="-457200"/>
            <a:r>
              <a:rPr lang="en-GB" sz="1600" dirty="0" smtClean="0"/>
              <a:t>Corporate </a:t>
            </a:r>
            <a:r>
              <a:rPr lang="en-GB" sz="1600" dirty="0"/>
              <a:t>research centre - Scientific conferences </a:t>
            </a:r>
            <a:r>
              <a:rPr lang="en-GB" sz="1600" dirty="0" smtClean="0"/>
              <a:t>keep researchers </a:t>
            </a:r>
            <a:r>
              <a:rPr lang="en-GB" sz="1600" dirty="0"/>
              <a:t>abreast of the latest technological </a:t>
            </a:r>
            <a:r>
              <a:rPr lang="en-GB" sz="1600" dirty="0" smtClean="0"/>
              <a:t>developments and </a:t>
            </a:r>
            <a:r>
              <a:rPr lang="en-GB" sz="1600" dirty="0"/>
              <a:t>build relationships with academic groups and </a:t>
            </a:r>
            <a:r>
              <a:rPr lang="en-GB" sz="1600" dirty="0" smtClean="0"/>
              <a:t>national labs</a:t>
            </a:r>
          </a:p>
          <a:p>
            <a:pPr marL="1314450" lvl="2" indent="-457200"/>
            <a:r>
              <a:rPr lang="en-GB" sz="1600" dirty="0" smtClean="0"/>
              <a:t>Business unit – events </a:t>
            </a:r>
            <a:r>
              <a:rPr lang="en-GB" sz="1600" dirty="0"/>
              <a:t>need have a clear and immediate value </a:t>
            </a:r>
            <a:endParaRPr lang="en-GB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1800" dirty="0"/>
              <a:t>No clear preference between IFAC’s current types of event, but </a:t>
            </a:r>
            <a:r>
              <a:rPr lang="en-GB" sz="1800" dirty="0" smtClean="0"/>
              <a:t>strong agreement that industry people definitely need dedicated sessions, tracks or events</a:t>
            </a:r>
          </a:p>
          <a:p>
            <a:pPr marL="1314450" lvl="2" indent="-457200"/>
            <a:r>
              <a:rPr lang="en-GB" sz="1600" dirty="0" smtClean="0"/>
              <a:t>Generalised “application tracks” not necessarily the solution</a:t>
            </a:r>
          </a:p>
          <a:p>
            <a:pPr marL="1314450" lvl="2" indent="-457200"/>
            <a:r>
              <a:rPr lang="en-GB" sz="1600" dirty="0"/>
              <a:t>Focus upon technology sector of interest </a:t>
            </a:r>
            <a:endParaRPr lang="en-GB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Direct training is often favoured</a:t>
            </a:r>
          </a:p>
          <a:p>
            <a:pPr marL="1314450" lvl="2" indent="-457200"/>
            <a:r>
              <a:rPr lang="en-GB" sz="1600" dirty="0" smtClean="0"/>
              <a:t>Tutorial workshops associated with conferences are often very academic</a:t>
            </a:r>
          </a:p>
          <a:p>
            <a:pPr marL="1314450" lvl="2" indent="-457200"/>
            <a:r>
              <a:rPr lang="en-GB" sz="1600" dirty="0"/>
              <a:t>Perhaps “identify the right industry-relevant journal and conference technologies and turn them into back into practical training sessions</a:t>
            </a:r>
            <a:r>
              <a:rPr lang="en-GB" sz="1600" dirty="0" smtClean="0"/>
              <a:t>”?</a:t>
            </a:r>
          </a:p>
          <a:p>
            <a:pPr marL="1314450" lvl="2" indent="-457200"/>
            <a:endParaRPr lang="en-GB" sz="1600" dirty="0" smtClean="0"/>
          </a:p>
          <a:p>
            <a:pPr marL="1314450" lvl="2" indent="-457200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4269491"/>
      </p:ext>
    </p:extLst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 Key points</a:t>
            </a:r>
            <a:br>
              <a:rPr lang="en-GB" dirty="0" smtClean="0"/>
            </a:br>
            <a:r>
              <a:rPr lang="en-GB" sz="1800" dirty="0"/>
              <a:t>“Does your organisation support publishing in journals, via conferences, or both? Is </a:t>
            </a:r>
            <a:r>
              <a:rPr lang="en-GB" sz="1800" dirty="0" err="1" smtClean="0"/>
              <a:t>PapersOnLine</a:t>
            </a:r>
            <a:r>
              <a:rPr lang="en-GB" sz="1800" dirty="0" smtClean="0"/>
              <a:t> useful</a:t>
            </a:r>
            <a:r>
              <a:rPr lang="en-GB" sz="1800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1800" dirty="0" smtClean="0"/>
              <a:t>Varied opinions: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Some </a:t>
            </a:r>
            <a:r>
              <a:rPr lang="en-GB" sz="1800" dirty="0"/>
              <a:t>companies </a:t>
            </a:r>
            <a:r>
              <a:rPr lang="en-GB" sz="1800" dirty="0" smtClean="0"/>
              <a:t>are vendors </a:t>
            </a:r>
            <a:r>
              <a:rPr lang="en-GB" sz="1800" dirty="0"/>
              <a:t>of technology and </a:t>
            </a:r>
            <a:r>
              <a:rPr lang="en-GB" sz="1800" dirty="0" smtClean="0"/>
              <a:t>value their </a:t>
            </a:r>
            <a:r>
              <a:rPr lang="en-GB" sz="1800" dirty="0"/>
              <a:t>technological </a:t>
            </a:r>
            <a:r>
              <a:rPr lang="en-GB" sz="1800" dirty="0" smtClean="0"/>
              <a:t>reputation - peer </a:t>
            </a:r>
            <a:r>
              <a:rPr lang="en-GB" sz="1800" dirty="0"/>
              <a:t>reviewed articles </a:t>
            </a:r>
            <a:r>
              <a:rPr lang="en-GB" sz="1800" dirty="0" smtClean="0"/>
              <a:t>provide credibility, whereas “ ’snake </a:t>
            </a:r>
            <a:r>
              <a:rPr lang="en-GB" sz="1800" dirty="0"/>
              <a:t>oil </a:t>
            </a:r>
            <a:r>
              <a:rPr lang="en-GB" sz="1800" dirty="0" smtClean="0"/>
              <a:t>salesmen’ </a:t>
            </a:r>
            <a:r>
              <a:rPr lang="en-GB" sz="1800" dirty="0"/>
              <a:t>cannot publish in good peer </a:t>
            </a:r>
            <a:r>
              <a:rPr lang="en-GB" sz="1800" dirty="0" smtClean="0"/>
              <a:t>reviewed [journals]”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In other companies publication is accepted but not especially encouraged.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Other companies tend to avoid publishing in journals </a:t>
            </a:r>
            <a:r>
              <a:rPr lang="en-GB" sz="1800" dirty="0"/>
              <a:t>perhaps because “there aren't really any high impact industrially relevant control journals</a:t>
            </a:r>
            <a:r>
              <a:rPr lang="en-GB" sz="1800" dirty="0" smtClean="0"/>
              <a:t>”. IFAC is not highly visible to some industries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Some organisations have their own tools for technology surveillance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POL mostly considered useful</a:t>
            </a:r>
          </a:p>
          <a:p>
            <a:pPr marL="914400" lvl="1" indent="-457200">
              <a:buFont typeface="+mj-lt"/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56603230"/>
      </p:ext>
    </p:extLst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Q3 Key points</a:t>
            </a:r>
            <a:r>
              <a:rPr lang="en-GB" dirty="0"/>
              <a:t/>
            </a:r>
            <a:br>
              <a:rPr lang="en-GB" dirty="0"/>
            </a:br>
            <a:r>
              <a:rPr lang="en-GB" sz="2000" dirty="0"/>
              <a:t>Is there anything that can be done to provide enhanced industry interest in the IFAC journals, e.g. new titles, methods of working, </a:t>
            </a:r>
            <a:r>
              <a:rPr lang="en-GB" sz="2000" dirty="0" err="1"/>
              <a:t>etc</a:t>
            </a:r>
            <a:r>
              <a:rPr lang="en-GB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Problem is that industrialists often won’t publish anything of strong practical value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But … need </a:t>
            </a:r>
            <a:r>
              <a:rPr lang="en-GB" sz="2000" dirty="0"/>
              <a:t>to have a route for papers providing real “how to” solutions based upon established scientific techniques, i.e. specifically showing how things such as key constraints and non-</a:t>
            </a:r>
            <a:r>
              <a:rPr lang="en-GB" sz="2000" dirty="0" err="1"/>
              <a:t>linearities</a:t>
            </a:r>
            <a:r>
              <a:rPr lang="en-GB" sz="2000" dirty="0"/>
              <a:t> are accommodated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There is a need to disseminate problem definitions (benchmark problems?) including the practical constraints and economic assessment of 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Same message as Q1 about focussing on industry sectors. Could CEP have designated issues (annually) which are reserved for specific sectors?</a:t>
            </a:r>
          </a:p>
        </p:txBody>
      </p:sp>
    </p:spTree>
    <p:extLst>
      <p:ext uri="{BB962C8B-B14F-4D97-AF65-F5344CB8AC3E}">
        <p14:creationId xmlns:p14="http://schemas.microsoft.com/office/powerpoint/2010/main" val="869243737"/>
      </p:ext>
    </p:extLst>
  </p:cSld>
  <p:clrMapOvr>
    <a:masterClrMapping/>
  </p:clrMapOvr>
  <p:transition spd="med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Q4 Key points</a:t>
            </a:r>
            <a:br>
              <a:rPr lang="en-GB" dirty="0" smtClean="0"/>
            </a:br>
            <a:r>
              <a:rPr lang="en-GB" sz="2000" dirty="0" smtClean="0"/>
              <a:t>What </a:t>
            </a:r>
            <a:r>
              <a:rPr lang="en-GB" sz="2000" dirty="0"/>
              <a:t>other mechanisms may create enhanced industrial engagement with </a:t>
            </a:r>
            <a:r>
              <a:rPr lang="en-GB" sz="2000" dirty="0" smtClean="0"/>
              <a:t>IFAC?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2000" dirty="0" smtClean="0"/>
              <a:t>Other suggestions: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 concentrated “awareness campaign” which includes a clear value proposition and articulated via success stories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Strongly focussed and managed tutorial workshops (perhaps webinars?) dealing with “how to” solutions that address the development, deployment and maintenance of industry’s control challenges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An industry-focussed newsletter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An open-access source of special application papers, perhaps part of POL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 domain-specific repository of open-source models, managed and controlled by IFAC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9243737"/>
      </p:ext>
    </p:extLst>
  </p:cSld>
  <p:clrMapOvr>
    <a:masterClrMapping/>
  </p:clrMapOvr>
  <p:transition spd="med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We in IFAC will </a:t>
            </a:r>
            <a:r>
              <a:rPr lang="en-GB" sz="2000" dirty="0"/>
              <a:t>have to change, more so than the industry </a:t>
            </a:r>
            <a:r>
              <a:rPr lang="en-GB" sz="2000" dirty="0" smtClean="0"/>
              <a:t>folks, if </a:t>
            </a:r>
            <a:r>
              <a:rPr lang="en-GB" sz="2000" dirty="0"/>
              <a:t>this is really something we </a:t>
            </a:r>
            <a:r>
              <a:rPr lang="en-GB" sz="2000" dirty="0" smtClean="0"/>
              <a:t>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7093573"/>
      </p:ext>
    </p:extLst>
  </p:cSld>
  <p:clrMapOvr>
    <a:masterClrMapping/>
  </p:clrMapOvr>
  <p:transition spd="med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Disparate nature of industry types, approaches and requirements means that there are no “quick fixes” to increasing industry engagement in IFAC</a:t>
            </a:r>
          </a:p>
          <a:p>
            <a:r>
              <a:rPr lang="en-GB" sz="2000" dirty="0" smtClean="0"/>
              <a:t>Solutions need to be industry-sector specific, otherwise too broad</a:t>
            </a:r>
          </a:p>
          <a:p>
            <a:r>
              <a:rPr lang="en-GB" sz="2000" dirty="0" smtClean="0"/>
              <a:t>General feeling that the right sort of training courses would be valued by industry – perhaps a new type of IFAC event?</a:t>
            </a:r>
          </a:p>
          <a:p>
            <a:r>
              <a:rPr lang="en-GB" sz="2000" dirty="0" smtClean="0"/>
              <a:t>Some other useful ideas:</a:t>
            </a:r>
          </a:p>
          <a:p>
            <a:pPr lvl="1"/>
            <a:r>
              <a:rPr lang="en-GB" sz="1800" dirty="0" smtClean="0"/>
              <a:t>Newsletter</a:t>
            </a:r>
          </a:p>
          <a:p>
            <a:pPr lvl="1"/>
            <a:r>
              <a:rPr lang="en-GB" sz="1800" dirty="0" smtClean="0"/>
              <a:t>Repository of open source models</a:t>
            </a:r>
          </a:p>
          <a:p>
            <a:pPr lvl="1"/>
            <a:r>
              <a:rPr lang="en-GB" sz="1800" dirty="0" smtClean="0"/>
              <a:t>Problem definitions</a:t>
            </a:r>
          </a:p>
          <a:p>
            <a:pPr lvl="1"/>
            <a:r>
              <a:rPr lang="en-GB" sz="1800" dirty="0" smtClean="0"/>
              <a:t>…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2618941"/>
      </p:ext>
    </p:extLst>
  </p:cSld>
  <p:clrMapOvr>
    <a:masterClrMapping/>
  </p:clrMapOvr>
  <p:transition spd="med">
    <p:zoom dir="in"/>
  </p:transition>
</p:sld>
</file>

<file path=ppt/theme/theme1.xml><?xml version="1.0" encoding="utf-8"?>
<a:theme xmlns:a="http://schemas.openxmlformats.org/drawingml/2006/main" name="exetersem">
  <a:themeElements>
    <a:clrScheme name="exeterse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xetersem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eterse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terse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terse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terse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terse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terse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terse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 Force Report to Outgoing Council 14</Template>
  <TotalTime>732</TotalTime>
  <Words>747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exetersem</vt:lpstr>
      <vt:lpstr>Industrial Committee – Workstream D   Enhancing industry participation in IFAC</vt:lpstr>
      <vt:lpstr>Workstream scope</vt:lpstr>
      <vt:lpstr>Initial questions</vt:lpstr>
      <vt:lpstr>Q1 Key points “What is your view about the most appropriate type of event for industry people to attend?”</vt:lpstr>
      <vt:lpstr>Q2 Key points “Does your organisation support publishing in journals, via conferences, or both? Is PapersOnLine useful?”</vt:lpstr>
      <vt:lpstr>Q3 Key points Is there anything that can be done to provide enhanced industry interest in the IFAC journals, e.g. new titles, methods of working, etc?</vt:lpstr>
      <vt:lpstr>Q4 Key points What other mechanisms may create enhanced industrial engagement with IFAC?</vt:lpstr>
      <vt:lpstr>Additional comments</vt:lpstr>
      <vt:lpstr>Preliminary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Goodall</dc:creator>
  <cp:lastModifiedBy>Roger Goodall</cp:lastModifiedBy>
  <cp:revision>30</cp:revision>
  <dcterms:created xsi:type="dcterms:W3CDTF">2006-08-16T00:00:00Z</dcterms:created>
  <dcterms:modified xsi:type="dcterms:W3CDTF">2016-01-04T07:55:37Z</dcterms:modified>
</cp:coreProperties>
</file>